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63" r:id="rId4"/>
    <p:sldId id="264" r:id="rId5"/>
    <p:sldId id="259" r:id="rId6"/>
    <p:sldId id="265" r:id="rId7"/>
    <p:sldId id="266"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Computer Says No" panose="020B0604020202020204" charset="0"/>
      <p:regular r:id="rId14"/>
    </p:embeddedFont>
    <p:embeddedFont>
      <p:font typeface="Poppins Light" panose="00000400000000000000" pitchFamily="2" charset="0"/>
      <p:regular r:id="rId15"/>
      <p: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7" autoAdjust="0"/>
    <p:restoredTop sz="91909" autoAdjust="0"/>
  </p:normalViewPr>
  <p:slideViewPr>
    <p:cSldViewPr>
      <p:cViewPr varScale="1">
        <p:scale>
          <a:sx n="51" d="100"/>
          <a:sy n="51" d="100"/>
        </p:scale>
        <p:origin x="74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3119E-5360-40A4-8A42-BDF02C54AC9F}" type="datetimeFigureOut">
              <a:rPr lang="en-US" smtClean="0"/>
              <a:t>5/12/2024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2C6D0-4FE9-4A2F-B846-DFA963A036D4}" type="slidenum">
              <a:rPr lang="en-US" smtClean="0"/>
              <a:t>‹#›</a:t>
            </a:fld>
            <a:endParaRPr lang="en-US"/>
          </a:p>
        </p:txBody>
      </p:sp>
    </p:spTree>
    <p:extLst>
      <p:ext uri="{BB962C8B-B14F-4D97-AF65-F5344CB8AC3E}">
        <p14:creationId xmlns:p14="http://schemas.microsoft.com/office/powerpoint/2010/main" val="348403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42C6D0-4FE9-4A2F-B846-DFA963A036D4}" type="slidenum">
              <a:rPr lang="en-US" smtClean="0"/>
              <a:t>7</a:t>
            </a:fld>
            <a:endParaRPr lang="en-US"/>
          </a:p>
        </p:txBody>
      </p:sp>
    </p:spTree>
    <p:extLst>
      <p:ext uri="{BB962C8B-B14F-4D97-AF65-F5344CB8AC3E}">
        <p14:creationId xmlns:p14="http://schemas.microsoft.com/office/powerpoint/2010/main" val="288013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13.svg"/><Relationship Id="rId4" Type="http://schemas.openxmlformats.org/officeDocument/2006/relationships/image" Target="../media/image8.svg"/><Relationship Id="rId9" Type="http://schemas.openxmlformats.org/officeDocument/2006/relationships/image" Target="../media/image12.png"/><Relationship Id="rId1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6.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704" y="-60460"/>
            <a:ext cx="18879407" cy="10407919"/>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249400" y="-4101562"/>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3017389" y="6168570"/>
            <a:ext cx="6926813" cy="462947"/>
          </a:xfrm>
          <a:prstGeom prst="rect">
            <a:avLst/>
          </a:prstGeom>
        </p:spPr>
        <p:txBody>
          <a:bodyPr lIns="0" tIns="0" rIns="0" bIns="0" rtlCol="0" anchor="t">
            <a:spAutoFit/>
          </a:bodyPr>
          <a:lstStyle/>
          <a:p>
            <a:pPr algn="ctr">
              <a:lnSpc>
                <a:spcPts val="3799"/>
              </a:lnSpc>
            </a:pPr>
            <a:r>
              <a:rPr lang="en-US" sz="2714" dirty="0">
                <a:solidFill>
                  <a:srgbClr val="6866E1"/>
                </a:solidFill>
                <a:latin typeface="Poppins Light"/>
              </a:rPr>
              <a:t>By Pine Cones</a:t>
            </a:r>
          </a:p>
        </p:txBody>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9" name="TextBox 9"/>
          <p:cNvSpPr txBox="1"/>
          <p:nvPr/>
        </p:nvSpPr>
        <p:spPr>
          <a:xfrm>
            <a:off x="2142306" y="4026545"/>
            <a:ext cx="8127324" cy="2180084"/>
          </a:xfrm>
          <a:prstGeom prst="rect">
            <a:avLst/>
          </a:prstGeom>
        </p:spPr>
        <p:txBody>
          <a:bodyPr lIns="0" tIns="0" rIns="0" bIns="0" rtlCol="0" anchor="t">
            <a:spAutoFit/>
          </a:bodyPr>
          <a:lstStyle/>
          <a:p>
            <a:pPr algn="ctr">
              <a:lnSpc>
                <a:spcPts val="17048"/>
              </a:lnSpc>
            </a:pPr>
            <a:r>
              <a:rPr lang="en-US" sz="23677" dirty="0" err="1">
                <a:solidFill>
                  <a:srgbClr val="6866E1"/>
                </a:solidFill>
                <a:latin typeface="Computer Says No"/>
              </a:rPr>
              <a:t>AssistMe</a:t>
            </a:r>
            <a:endParaRPr lang="en-US" sz="23677" dirty="0">
              <a:solidFill>
                <a:srgbClr val="6866E1"/>
              </a:solidFill>
              <a:latin typeface="Computer Says No"/>
            </a:endParaRPr>
          </a:p>
        </p:txBody>
      </p:sp>
      <p:sp>
        <p:nvSpPr>
          <p:cNvPr id="10" name="TextBox 10"/>
          <p:cNvSpPr txBox="1"/>
          <p:nvPr/>
        </p:nvSpPr>
        <p:spPr>
          <a:xfrm>
            <a:off x="2850925" y="3372520"/>
            <a:ext cx="7103952" cy="654025"/>
          </a:xfrm>
          <a:prstGeom prst="rect">
            <a:avLst/>
          </a:prstGeom>
        </p:spPr>
        <p:txBody>
          <a:bodyPr lIns="0" tIns="0" rIns="0" bIns="0" rtlCol="0" anchor="t">
            <a:spAutoFit/>
          </a:bodyPr>
          <a:lstStyle/>
          <a:p>
            <a:pPr algn="ctr">
              <a:lnSpc>
                <a:spcPts val="5147"/>
              </a:lnSpc>
            </a:pPr>
            <a:r>
              <a:rPr lang="en-US" sz="7148" dirty="0">
                <a:solidFill>
                  <a:srgbClr val="6866E1"/>
                </a:solidFill>
                <a:latin typeface="Computer Says No"/>
              </a:rPr>
              <a:t>Smart Assistants</a:t>
            </a:r>
          </a:p>
        </p:txBody>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sp>
      <p:sp>
        <p:nvSpPr>
          <p:cNvPr id="8" name="TextBox 8"/>
          <p:cNvSpPr txBox="1"/>
          <p:nvPr/>
        </p:nvSpPr>
        <p:spPr>
          <a:xfrm>
            <a:off x="4991122" y="1585043"/>
            <a:ext cx="9648539" cy="1102866"/>
          </a:xfrm>
          <a:prstGeom prst="rect">
            <a:avLst/>
          </a:prstGeom>
        </p:spPr>
        <p:txBody>
          <a:bodyPr wrap="square" lIns="0" tIns="0" rIns="0" bIns="0" rtlCol="0" anchor="t">
            <a:spAutoFit/>
          </a:bodyPr>
          <a:lstStyle/>
          <a:p>
            <a:pPr marL="0" lvl="0" indent="0" algn="ctr">
              <a:lnSpc>
                <a:spcPts val="8583"/>
              </a:lnSpc>
              <a:spcBef>
                <a:spcPct val="0"/>
              </a:spcBef>
            </a:pPr>
            <a:r>
              <a:rPr lang="en-US" sz="11922" dirty="0">
                <a:solidFill>
                  <a:srgbClr val="6866E1"/>
                </a:solidFill>
                <a:latin typeface="Computer Says No"/>
              </a:rPr>
              <a:t>Our Assist Models</a:t>
            </a:r>
          </a:p>
        </p:txBody>
      </p:sp>
      <p:sp>
        <p:nvSpPr>
          <p:cNvPr id="9" name="TextBox 9"/>
          <p:cNvSpPr txBox="1"/>
          <p:nvPr/>
        </p:nvSpPr>
        <p:spPr>
          <a:xfrm>
            <a:off x="3006886" y="4342065"/>
            <a:ext cx="7051513" cy="3832075"/>
          </a:xfrm>
          <a:prstGeom prst="rect">
            <a:avLst/>
          </a:prstGeom>
        </p:spPr>
        <p:txBody>
          <a:bodyPr wrap="square" lIns="0" tIns="0" rIns="0" bIns="0" rtlCol="0" anchor="t">
            <a:spAutoFit/>
          </a:bodyPr>
          <a:lstStyle/>
          <a:p>
            <a:pPr marL="1073348" lvl="1" indent="-742950" algn="l">
              <a:lnSpc>
                <a:spcPts val="4284"/>
              </a:lnSpc>
              <a:buFont typeface="+mj-lt"/>
              <a:buAutoNum type="alphaUcPeriod"/>
            </a:pPr>
            <a:r>
              <a:rPr lang="en-US" sz="4000" dirty="0" err="1">
                <a:solidFill>
                  <a:srgbClr val="FFFFFF"/>
                </a:solidFill>
                <a:latin typeface="Poppins Light"/>
              </a:rPr>
              <a:t>AskMe</a:t>
            </a:r>
            <a:endParaRPr lang="en-US" sz="4000" dirty="0">
              <a:solidFill>
                <a:srgbClr val="FFFFFF"/>
              </a:solidFill>
              <a:latin typeface="Poppins Light"/>
            </a:endParaRPr>
          </a:p>
          <a:p>
            <a:pPr marL="1073348" lvl="1" indent="-742950" algn="l">
              <a:lnSpc>
                <a:spcPts val="4284"/>
              </a:lnSpc>
              <a:buFont typeface="+mj-lt"/>
              <a:buAutoNum type="alphaUcPeriod"/>
            </a:pPr>
            <a:endParaRPr lang="en-US" sz="4000" dirty="0">
              <a:solidFill>
                <a:srgbClr val="FFFFFF"/>
              </a:solidFill>
              <a:latin typeface="Poppins Light"/>
            </a:endParaRPr>
          </a:p>
          <a:p>
            <a:pPr marL="1073348" lvl="1" indent="-742950" algn="l">
              <a:lnSpc>
                <a:spcPts val="4284"/>
              </a:lnSpc>
              <a:buFont typeface="+mj-lt"/>
              <a:buAutoNum type="alphaUcPeriod"/>
            </a:pPr>
            <a:r>
              <a:rPr lang="en-US" sz="4000" dirty="0" err="1">
                <a:solidFill>
                  <a:srgbClr val="FFFFFF"/>
                </a:solidFill>
                <a:latin typeface="Poppins Light"/>
              </a:rPr>
              <a:t>TellMe</a:t>
            </a:r>
            <a:endParaRPr lang="en-US" sz="4000" dirty="0">
              <a:solidFill>
                <a:srgbClr val="FFFFFF"/>
              </a:solidFill>
              <a:latin typeface="Poppins Light"/>
            </a:endParaRPr>
          </a:p>
          <a:p>
            <a:pPr marL="1073348" lvl="1" indent="-742950" algn="l">
              <a:lnSpc>
                <a:spcPts val="4284"/>
              </a:lnSpc>
              <a:buFont typeface="+mj-lt"/>
              <a:buAutoNum type="alphaUcPeriod"/>
            </a:pPr>
            <a:endParaRPr lang="en-US" sz="4000" dirty="0">
              <a:solidFill>
                <a:srgbClr val="FFFFFF"/>
              </a:solidFill>
              <a:latin typeface="Poppins Light"/>
            </a:endParaRPr>
          </a:p>
          <a:p>
            <a:pPr marL="1073348" lvl="1" indent="-742950" algn="l">
              <a:lnSpc>
                <a:spcPts val="4284"/>
              </a:lnSpc>
              <a:buFont typeface="+mj-lt"/>
              <a:buAutoNum type="alphaUcPeriod"/>
            </a:pPr>
            <a:r>
              <a:rPr lang="en-US" sz="4000" dirty="0" err="1">
                <a:solidFill>
                  <a:srgbClr val="FFFFFF"/>
                </a:solidFill>
                <a:latin typeface="Poppins Light"/>
              </a:rPr>
              <a:t>CommandMe</a:t>
            </a:r>
            <a:endParaRPr lang="en-US" sz="4000" dirty="0">
              <a:solidFill>
                <a:srgbClr val="FFFFFF"/>
              </a:solidFill>
              <a:latin typeface="Poppins Light"/>
            </a:endParaRPr>
          </a:p>
          <a:p>
            <a:pPr marL="844748" lvl="1" indent="-514350" algn="l">
              <a:lnSpc>
                <a:spcPts val="4284"/>
              </a:lnSpc>
              <a:buAutoNum type="alphaUcPeriod"/>
            </a:pPr>
            <a:endParaRPr lang="en-US" sz="3060" dirty="0">
              <a:solidFill>
                <a:srgbClr val="FFFFFF"/>
              </a:solidFill>
              <a:latin typeface="Poppins Light"/>
            </a:endParaRPr>
          </a:p>
          <a:p>
            <a:pPr marL="844748" lvl="1" indent="-514350" algn="l">
              <a:lnSpc>
                <a:spcPts val="4284"/>
              </a:lnSpc>
              <a:buAutoNum type="alphaUcPeriod"/>
            </a:pPr>
            <a:endParaRPr lang="en-US" sz="3060" dirty="0">
              <a:solidFill>
                <a:srgbClr val="FFFFFF"/>
              </a:solidFill>
              <a:latin typeface="Poppins Ligh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316" y="-571500"/>
            <a:ext cx="18673916" cy="1088059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en-US" dirty="0"/>
          </a:p>
        </p:txBody>
      </p:sp>
      <p:sp>
        <p:nvSpPr>
          <p:cNvPr id="3" name="Freeform 3"/>
          <p:cNvSpPr/>
          <p:nvPr/>
        </p:nvSpPr>
        <p:spPr>
          <a:xfrm>
            <a:off x="2934527" y="1535574"/>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17903"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31282" y="5253556"/>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344750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5"/>
            <a:stretch>
              <a:fillRect/>
            </a:stretch>
          </a:blipFill>
        </p:spPr>
      </p:sp>
      <p:sp>
        <p:nvSpPr>
          <p:cNvPr id="8" name="Freeform 8"/>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6"/>
            <a:stretch>
              <a:fillRect/>
            </a:stretch>
          </a:blipFill>
        </p:spPr>
      </p:sp>
      <p:sp>
        <p:nvSpPr>
          <p:cNvPr id="9" name="TextBox 9"/>
          <p:cNvSpPr txBox="1"/>
          <p:nvPr/>
        </p:nvSpPr>
        <p:spPr>
          <a:xfrm>
            <a:off x="7999328" y="1400683"/>
            <a:ext cx="5646292" cy="649024"/>
          </a:xfrm>
          <a:prstGeom prst="rect">
            <a:avLst/>
          </a:prstGeom>
        </p:spPr>
        <p:txBody>
          <a:bodyPr lIns="0" tIns="0" rIns="0" bIns="0" rtlCol="0" anchor="t">
            <a:spAutoFit/>
          </a:bodyPr>
          <a:lstStyle/>
          <a:p>
            <a:pPr marL="0" lvl="0" indent="0" algn="l">
              <a:lnSpc>
                <a:spcPts val="4458"/>
              </a:lnSpc>
              <a:spcBef>
                <a:spcPct val="0"/>
              </a:spcBef>
            </a:pPr>
            <a:r>
              <a:rPr lang="en-US" sz="9600" b="1" dirty="0" err="1">
                <a:solidFill>
                  <a:srgbClr val="6866E1"/>
                </a:solidFill>
                <a:latin typeface="Computer Says No"/>
              </a:rPr>
              <a:t>AskMe</a:t>
            </a:r>
            <a:endParaRPr lang="en-US" sz="9600" b="1" dirty="0">
              <a:solidFill>
                <a:srgbClr val="6866E1"/>
              </a:solidFill>
              <a:latin typeface="Computer Says No"/>
            </a:endParaRPr>
          </a:p>
        </p:txBody>
      </p:sp>
      <p:sp>
        <p:nvSpPr>
          <p:cNvPr id="11" name="TextBox 11"/>
          <p:cNvSpPr txBox="1"/>
          <p:nvPr/>
        </p:nvSpPr>
        <p:spPr>
          <a:xfrm>
            <a:off x="8338224" y="3417069"/>
            <a:ext cx="5706507" cy="1154162"/>
          </a:xfrm>
          <a:prstGeom prst="rect">
            <a:avLst/>
          </a:prstGeom>
        </p:spPr>
        <p:txBody>
          <a:bodyPr lIns="0" tIns="0" rIns="0" bIns="0" rtlCol="0" anchor="t">
            <a:spAutoFit/>
          </a:bodyPr>
          <a:lstStyle/>
          <a:p>
            <a:pPr marL="0" lvl="0" indent="0" algn="l">
              <a:lnSpc>
                <a:spcPts val="4458"/>
              </a:lnSpc>
              <a:spcBef>
                <a:spcPct val="0"/>
              </a:spcBef>
            </a:pPr>
            <a:r>
              <a:rPr lang="en-US" sz="6192" dirty="0">
                <a:solidFill>
                  <a:srgbClr val="6866E1"/>
                </a:solidFill>
                <a:latin typeface="Computer Says No"/>
              </a:rPr>
              <a:t>ANSWERS TO ALL OF YOUR EVERYDAY QUESTIONS</a:t>
            </a:r>
          </a:p>
        </p:txBody>
      </p:sp>
      <p:sp>
        <p:nvSpPr>
          <p:cNvPr id="12" name="TextBox 12"/>
          <p:cNvSpPr txBox="1"/>
          <p:nvPr/>
        </p:nvSpPr>
        <p:spPr>
          <a:xfrm>
            <a:off x="8152414" y="5490369"/>
            <a:ext cx="6061328" cy="2471446"/>
          </a:xfrm>
          <a:prstGeom prst="rect">
            <a:avLst/>
          </a:prstGeom>
        </p:spPr>
        <p:txBody>
          <a:bodyPr wrap="square" lIns="0" tIns="0" rIns="0" bIns="0" rtlCol="0" anchor="t">
            <a:spAutoFit/>
          </a:bodyPr>
          <a:lstStyle/>
          <a:p>
            <a:pPr algn="l">
              <a:lnSpc>
                <a:spcPts val="2439"/>
              </a:lnSpc>
            </a:pPr>
            <a:r>
              <a:rPr lang="en-US" sz="2400" dirty="0" err="1">
                <a:solidFill>
                  <a:schemeClr val="bg1"/>
                </a:solidFill>
                <a:latin typeface="Poppins Light" panose="00000400000000000000" pitchFamily="2" charset="0"/>
                <a:cs typeface="Poppins Light" panose="00000400000000000000" pitchFamily="2" charset="0"/>
              </a:rPr>
              <a:t>AskMe</a:t>
            </a:r>
            <a:r>
              <a:rPr lang="en-US" sz="2400" dirty="0">
                <a:solidFill>
                  <a:schemeClr val="bg1"/>
                </a:solidFill>
                <a:latin typeface="Poppins Light" panose="00000400000000000000" pitchFamily="2" charset="0"/>
                <a:cs typeface="Poppins Light" panose="00000400000000000000" pitchFamily="2" charset="0"/>
              </a:rPr>
              <a:t> is your go-to resource for comprehensive and detailed answers to all your questions, whether they're technical in nature or more general inquiries. No matter the topic, </a:t>
            </a:r>
            <a:r>
              <a:rPr lang="en-US" sz="2400" dirty="0" err="1">
                <a:solidFill>
                  <a:schemeClr val="bg1"/>
                </a:solidFill>
                <a:latin typeface="Poppins Light" panose="00000400000000000000" pitchFamily="2" charset="0"/>
                <a:cs typeface="Poppins Light" panose="00000400000000000000" pitchFamily="2" charset="0"/>
              </a:rPr>
              <a:t>AskMe</a:t>
            </a:r>
            <a:r>
              <a:rPr lang="en-US" sz="2400" dirty="0">
                <a:solidFill>
                  <a:schemeClr val="bg1"/>
                </a:solidFill>
                <a:latin typeface="Poppins Light" panose="00000400000000000000" pitchFamily="2" charset="0"/>
                <a:cs typeface="Poppins Light" panose="00000400000000000000" pitchFamily="2" charset="0"/>
              </a:rPr>
              <a:t> is here to provide you with the information you need in a thorough and elaborate manner.</a:t>
            </a:r>
          </a:p>
        </p:txBody>
      </p:sp>
      <p:sp>
        <p:nvSpPr>
          <p:cNvPr id="17" name="Freeform 17"/>
          <p:cNvSpPr/>
          <p:nvPr/>
        </p:nvSpPr>
        <p:spPr>
          <a:xfrm>
            <a:off x="4051768" y="2737251"/>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5903408" y="453714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9" name="Freeform 19"/>
          <p:cNvSpPr/>
          <p:nvPr/>
        </p:nvSpPr>
        <p:spPr>
          <a:xfrm>
            <a:off x="2141123" y="4537149"/>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0" name="Freeform 20"/>
          <p:cNvSpPr/>
          <p:nvPr/>
        </p:nvSpPr>
        <p:spPr>
          <a:xfrm>
            <a:off x="4042303" y="6368372"/>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94186" y="406589"/>
            <a:ext cx="7937973" cy="9510914"/>
            <a:chOff x="0" y="0"/>
            <a:chExt cx="8585708" cy="10287000"/>
          </a:xfrm>
        </p:grpSpPr>
        <p:sp>
          <p:nvSpPr>
            <p:cNvPr id="3" name="Freeform 3"/>
            <p:cNvSpPr/>
            <p:nvPr/>
          </p:nvSpPr>
          <p:spPr>
            <a:xfrm>
              <a:off x="0" y="0"/>
              <a:ext cx="8585708" cy="10286999"/>
            </a:xfrm>
            <a:custGeom>
              <a:avLst/>
              <a:gdLst/>
              <a:ahLst/>
              <a:cxnLst/>
              <a:rect l="l" t="t" r="r" b="b"/>
              <a:pathLst>
                <a:path w="8585708" h="10286999">
                  <a:moveTo>
                    <a:pt x="8585708" y="762"/>
                  </a:moveTo>
                  <a:cubicBezTo>
                    <a:pt x="8581644" y="20447"/>
                    <a:pt x="8577961" y="40132"/>
                    <a:pt x="8573515" y="59690"/>
                  </a:cubicBezTo>
                  <a:cubicBezTo>
                    <a:pt x="8478138" y="485521"/>
                    <a:pt x="8382634" y="911225"/>
                    <a:pt x="8287258" y="1337056"/>
                  </a:cubicBezTo>
                  <a:cubicBezTo>
                    <a:pt x="8146288" y="1966722"/>
                    <a:pt x="8005699" y="2596388"/>
                    <a:pt x="7864602" y="3225927"/>
                  </a:cubicBezTo>
                  <a:cubicBezTo>
                    <a:pt x="7691247" y="3999103"/>
                    <a:pt x="7517384" y="4772152"/>
                    <a:pt x="7344029" y="5545328"/>
                  </a:cubicBezTo>
                  <a:cubicBezTo>
                    <a:pt x="7194677" y="6211443"/>
                    <a:pt x="7045579" y="6877558"/>
                    <a:pt x="6896354" y="7543800"/>
                  </a:cubicBezTo>
                  <a:cubicBezTo>
                    <a:pt x="6765290" y="8129016"/>
                    <a:pt x="6634480" y="8714105"/>
                    <a:pt x="6503162" y="9299194"/>
                  </a:cubicBezTo>
                  <a:cubicBezTo>
                    <a:pt x="6429375" y="9628250"/>
                    <a:pt x="6354953" y="9957181"/>
                    <a:pt x="6280785" y="10286237"/>
                  </a:cubicBezTo>
                  <a:cubicBezTo>
                    <a:pt x="4199382" y="10286237"/>
                    <a:pt x="2118106" y="10286110"/>
                    <a:pt x="36830" y="10286999"/>
                  </a:cubicBezTo>
                  <a:cubicBezTo>
                    <a:pt x="6731" y="10286999"/>
                    <a:pt x="0" y="10280268"/>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39749" r="-39749"/>
              </a:stretch>
            </a:blipFill>
          </p:spPr>
        </p:sp>
      </p:grpSp>
      <p:sp>
        <p:nvSpPr>
          <p:cNvPr id="4" name="TextBox 4"/>
          <p:cNvSpPr txBox="1"/>
          <p:nvPr/>
        </p:nvSpPr>
        <p:spPr>
          <a:xfrm>
            <a:off x="8222735" y="2386246"/>
            <a:ext cx="8652476" cy="884858"/>
          </a:xfrm>
          <a:prstGeom prst="rect">
            <a:avLst/>
          </a:prstGeom>
        </p:spPr>
        <p:txBody>
          <a:bodyPr lIns="0" tIns="0" rIns="0" bIns="0" rtlCol="0" anchor="t">
            <a:spAutoFit/>
          </a:bodyPr>
          <a:lstStyle/>
          <a:p>
            <a:pPr marL="0" lvl="0" indent="0" algn="l">
              <a:lnSpc>
                <a:spcPts val="6934"/>
              </a:lnSpc>
              <a:spcBef>
                <a:spcPct val="0"/>
              </a:spcBef>
            </a:pPr>
            <a:r>
              <a:rPr lang="en-US" sz="9631" dirty="0" err="1">
                <a:solidFill>
                  <a:srgbClr val="6866E1"/>
                </a:solidFill>
                <a:latin typeface="Computer Says No"/>
              </a:rPr>
              <a:t>TellMe</a:t>
            </a:r>
            <a:endParaRPr lang="en-US" sz="9631" dirty="0">
              <a:solidFill>
                <a:srgbClr val="6866E1"/>
              </a:solidFill>
              <a:latin typeface="Computer Says No"/>
            </a:endParaRPr>
          </a:p>
        </p:txBody>
      </p:sp>
      <p:sp>
        <p:nvSpPr>
          <p:cNvPr id="5" name="TextBox 5"/>
          <p:cNvSpPr txBox="1"/>
          <p:nvPr/>
        </p:nvSpPr>
        <p:spPr>
          <a:xfrm>
            <a:off x="8437211" y="3537844"/>
            <a:ext cx="8223524" cy="3763466"/>
          </a:xfrm>
          <a:prstGeom prst="rect">
            <a:avLst/>
          </a:prstGeom>
        </p:spPr>
        <p:txBody>
          <a:bodyPr lIns="0" tIns="0" rIns="0" bIns="0" rtlCol="0" anchor="t">
            <a:spAutoFit/>
          </a:bodyPr>
          <a:lstStyle/>
          <a:p>
            <a:pPr algn="l">
              <a:lnSpc>
                <a:spcPts val="3729"/>
              </a:lnSpc>
            </a:pPr>
            <a:r>
              <a:rPr lang="en-US" sz="2400" b="0" i="0" dirty="0">
                <a:solidFill>
                  <a:srgbClr val="ECECEC"/>
                </a:solidFill>
                <a:effectLst/>
                <a:latin typeface="Poppins Light" panose="00000400000000000000" pitchFamily="2" charset="0"/>
                <a:cs typeface="Poppins Light" panose="00000400000000000000" pitchFamily="2" charset="0"/>
              </a:rPr>
              <a:t>With </a:t>
            </a:r>
            <a:r>
              <a:rPr lang="en-US" sz="2400" b="0" i="0" dirty="0" err="1">
                <a:solidFill>
                  <a:srgbClr val="ECECEC"/>
                </a:solidFill>
                <a:effectLst/>
                <a:latin typeface="Poppins Light" panose="00000400000000000000" pitchFamily="2" charset="0"/>
                <a:cs typeface="Poppins Light" panose="00000400000000000000" pitchFamily="2" charset="0"/>
              </a:rPr>
              <a:t>TellMe</a:t>
            </a:r>
            <a:r>
              <a:rPr lang="en-US" sz="2400" b="0" i="0" dirty="0">
                <a:solidFill>
                  <a:srgbClr val="ECECEC"/>
                </a:solidFill>
                <a:effectLst/>
                <a:latin typeface="Poppins Light" panose="00000400000000000000" pitchFamily="2" charset="0"/>
                <a:cs typeface="Poppins Light" panose="00000400000000000000" pitchFamily="2" charset="0"/>
              </a:rPr>
              <a:t>, connecting with your friends and enjoying your favorite music is just a voice command away. Whether you're busy cooking in the kitchen, lounging on the couch, or getting ready for bed, </a:t>
            </a:r>
            <a:r>
              <a:rPr lang="en-US" sz="2400" b="0" i="0" dirty="0" err="1">
                <a:solidFill>
                  <a:srgbClr val="ECECEC"/>
                </a:solidFill>
                <a:effectLst/>
                <a:latin typeface="Poppins Light" panose="00000400000000000000" pitchFamily="2" charset="0"/>
                <a:cs typeface="Poppins Light" panose="00000400000000000000" pitchFamily="2" charset="0"/>
              </a:rPr>
              <a:t>TellMe</a:t>
            </a:r>
            <a:r>
              <a:rPr lang="en-US" sz="2400" b="0" i="0" dirty="0">
                <a:solidFill>
                  <a:srgbClr val="ECECEC"/>
                </a:solidFill>
                <a:effectLst/>
                <a:latin typeface="Poppins Light" panose="00000400000000000000" pitchFamily="2" charset="0"/>
                <a:cs typeface="Poppins Light" panose="00000400000000000000" pitchFamily="2" charset="0"/>
              </a:rPr>
              <a:t> makes it effortless to stay in touch and enjoy your favorite tunes. Just activate </a:t>
            </a:r>
            <a:r>
              <a:rPr lang="en-US" sz="2400" b="0" i="0" dirty="0" err="1">
                <a:solidFill>
                  <a:srgbClr val="ECECEC"/>
                </a:solidFill>
                <a:effectLst/>
                <a:latin typeface="Poppins Light" panose="00000400000000000000" pitchFamily="2" charset="0"/>
                <a:cs typeface="Poppins Light" panose="00000400000000000000" pitchFamily="2" charset="0"/>
              </a:rPr>
              <a:t>TellMe</a:t>
            </a:r>
            <a:r>
              <a:rPr lang="en-US" sz="2400" b="0" i="0" dirty="0">
                <a:solidFill>
                  <a:srgbClr val="ECECEC"/>
                </a:solidFill>
                <a:effectLst/>
                <a:latin typeface="Poppins Light" panose="00000400000000000000" pitchFamily="2" charset="0"/>
                <a:cs typeface="Poppins Light" panose="00000400000000000000" pitchFamily="2" charset="0"/>
              </a:rPr>
              <a:t> and let it handle the rest, so you can focus on what matters most – enjoying life to the fullest.</a:t>
            </a:r>
            <a:endParaRPr lang="en-US" sz="2301" dirty="0">
              <a:solidFill>
                <a:srgbClr val="FFFFFF"/>
              </a:solidFill>
              <a:latin typeface="Poppins Light" panose="00000400000000000000" pitchFamily="2" charset="0"/>
              <a:cs typeface="Poppins Light" panose="00000400000000000000" pitchFamily="2" charset="0"/>
            </a:endParaRPr>
          </a:p>
        </p:txBody>
      </p:sp>
      <p:sp>
        <p:nvSpPr>
          <p:cNvPr id="6" name="Freeform 6"/>
          <p:cNvSpPr/>
          <p:nvPr/>
        </p:nvSpPr>
        <p:spPr>
          <a:xfrm flipH="1">
            <a:off x="14548536" y="76425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3"/>
            <a:stretch>
              <a:fillRect/>
            </a:stretch>
          </a:blipFill>
        </p:spPr>
      </p:sp>
      <p:sp>
        <p:nvSpPr>
          <p:cNvPr id="7" name="Freeform 7"/>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8" name="Freeform 8"/>
          <p:cNvSpPr/>
          <p:nvPr/>
        </p:nvSpPr>
        <p:spPr>
          <a:xfrm>
            <a:off x="10068133" y="-3778749"/>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9" name="Freeform 9"/>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5"/>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46072" y="1485900"/>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stretch>
              <a:fillRect/>
            </a:stretch>
          </a:blipFill>
        </p:spPr>
      </p:sp>
      <p:grpSp>
        <p:nvGrpSpPr>
          <p:cNvPr id="3" name="Group 3"/>
          <p:cNvGrpSpPr/>
          <p:nvPr/>
        </p:nvGrpSpPr>
        <p:grpSpPr>
          <a:xfrm>
            <a:off x="7984048" y="2218681"/>
            <a:ext cx="2668682" cy="1078228"/>
            <a:chOff x="0" y="-255749"/>
            <a:chExt cx="702863" cy="283978"/>
          </a:xfrm>
        </p:grpSpPr>
        <p:sp>
          <p:nvSpPr>
            <p:cNvPr id="4" name="Freeform 4"/>
            <p:cNvSpPr/>
            <p:nvPr/>
          </p:nvSpPr>
          <p:spPr>
            <a:xfrm>
              <a:off x="0" y="-19457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0" y="-255749"/>
              <a:ext cx="702863" cy="283978"/>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rPr>
                <a:t>Safety</a:t>
              </a:r>
            </a:p>
          </p:txBody>
        </p:sp>
      </p:grpSp>
      <p:sp>
        <p:nvSpPr>
          <p:cNvPr id="6" name="Freeform 6"/>
          <p:cNvSpPr/>
          <p:nvPr/>
        </p:nvSpPr>
        <p:spPr>
          <a:xfrm>
            <a:off x="14194990"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7" name="TextBox 7"/>
          <p:cNvSpPr txBox="1"/>
          <p:nvPr/>
        </p:nvSpPr>
        <p:spPr>
          <a:xfrm>
            <a:off x="4887859" y="779532"/>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38" dirty="0" err="1">
                <a:solidFill>
                  <a:srgbClr val="6866E1"/>
                </a:solidFill>
                <a:latin typeface="Computer Says No"/>
              </a:rPr>
              <a:t>CommandMe</a:t>
            </a:r>
            <a:endParaRPr lang="en-US" sz="11438" dirty="0">
              <a:solidFill>
                <a:srgbClr val="6866E1"/>
              </a:solidFill>
              <a:latin typeface="Computer Says No"/>
            </a:endParaRPr>
          </a:p>
        </p:txBody>
      </p:sp>
      <p:sp>
        <p:nvSpPr>
          <p:cNvPr id="8" name="TextBox 8"/>
          <p:cNvSpPr txBox="1"/>
          <p:nvPr/>
        </p:nvSpPr>
        <p:spPr>
          <a:xfrm>
            <a:off x="7388942" y="3296909"/>
            <a:ext cx="8105145" cy="2283959"/>
          </a:xfrm>
          <a:prstGeom prst="rect">
            <a:avLst/>
          </a:prstGeom>
        </p:spPr>
        <p:txBody>
          <a:bodyPr lIns="0" tIns="0" rIns="0" bIns="0" rtlCol="0" anchor="t">
            <a:spAutoFit/>
          </a:bodyPr>
          <a:lstStyle/>
          <a:p>
            <a:pPr algn="l">
              <a:lnSpc>
                <a:spcPts val="2999"/>
              </a:lnSpc>
            </a:pPr>
            <a:r>
              <a:rPr lang="en-US" sz="2000" b="0" i="0" dirty="0">
                <a:solidFill>
                  <a:srgbClr val="ECECEC"/>
                </a:solidFill>
                <a:effectLst/>
                <a:latin typeface="Poppins Light" panose="00000400000000000000" pitchFamily="2" charset="0"/>
                <a:cs typeface="Poppins Light" panose="00000400000000000000" pitchFamily="2" charset="0"/>
              </a:rPr>
              <a:t>Whether you're leaving for work in the morning or heading out for a weekend getaway, you can rest assured that your home is securely locked up on your schedule. Forgot to lock the door before bed? No need to get up – just set a nightly lock schedule with </a:t>
            </a:r>
            <a:r>
              <a:rPr lang="en-US" sz="2000" b="0" i="0" dirty="0" err="1">
                <a:solidFill>
                  <a:srgbClr val="ECECEC"/>
                </a:solidFill>
                <a:effectLst/>
                <a:latin typeface="Poppins Light" panose="00000400000000000000" pitchFamily="2" charset="0"/>
                <a:cs typeface="Poppins Light" panose="00000400000000000000" pitchFamily="2" charset="0"/>
              </a:rPr>
              <a:t>CommandMe</a:t>
            </a:r>
            <a:r>
              <a:rPr lang="en-US" sz="2000" b="0" i="0" dirty="0">
                <a:solidFill>
                  <a:srgbClr val="ECECEC"/>
                </a:solidFill>
                <a:effectLst/>
                <a:latin typeface="Poppins Light" panose="00000400000000000000" pitchFamily="2" charset="0"/>
                <a:cs typeface="Poppins Light" panose="00000400000000000000" pitchFamily="2" charset="0"/>
              </a:rPr>
              <a:t> and enjoy peace of mind knowing your home is protected.</a:t>
            </a:r>
            <a:endParaRPr lang="en-US" sz="1851" dirty="0">
              <a:solidFill>
                <a:srgbClr val="FFFFFF"/>
              </a:solidFill>
              <a:latin typeface="Poppins Light" panose="00000400000000000000" pitchFamily="2" charset="0"/>
              <a:cs typeface="Poppins Light" panose="00000400000000000000" pitchFamily="2" charset="0"/>
            </a:endParaRPr>
          </a:p>
        </p:txBody>
      </p:sp>
      <p:grpSp>
        <p:nvGrpSpPr>
          <p:cNvPr id="9" name="Group 9"/>
          <p:cNvGrpSpPr/>
          <p:nvPr/>
        </p:nvGrpSpPr>
        <p:grpSpPr>
          <a:xfrm>
            <a:off x="7984048" y="5824393"/>
            <a:ext cx="2668682" cy="680410"/>
            <a:chOff x="0" y="0"/>
            <a:chExt cx="702863" cy="179203"/>
          </a:xfrm>
        </p:grpSpPr>
        <p:sp>
          <p:nvSpPr>
            <p:cNvPr id="10" name="Freeform 10"/>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id="11" name="TextBox 11"/>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dirty="0">
                  <a:solidFill>
                    <a:srgbClr val="FFFFFF"/>
                  </a:solidFill>
                  <a:latin typeface="Poppins Light"/>
                </a:rPr>
                <a:t>House Choirs</a:t>
              </a:r>
            </a:p>
          </p:txBody>
        </p:sp>
      </p:grpSp>
      <p:sp>
        <p:nvSpPr>
          <p:cNvPr id="12" name="TextBox 12"/>
          <p:cNvSpPr txBox="1"/>
          <p:nvPr/>
        </p:nvSpPr>
        <p:spPr>
          <a:xfrm>
            <a:off x="7391400" y="6748329"/>
            <a:ext cx="8697793" cy="3438121"/>
          </a:xfrm>
          <a:prstGeom prst="rect">
            <a:avLst/>
          </a:prstGeom>
        </p:spPr>
        <p:txBody>
          <a:bodyPr wrap="square" lIns="0" tIns="0" rIns="0" bIns="0" rtlCol="0" anchor="t">
            <a:spAutoFit/>
          </a:bodyPr>
          <a:lstStyle/>
          <a:p>
            <a:pPr algn="l">
              <a:lnSpc>
                <a:spcPts val="2999"/>
              </a:lnSpc>
            </a:pPr>
            <a:r>
              <a:rPr lang="en-US" sz="1851" dirty="0">
                <a:solidFill>
                  <a:srgbClr val="FFFFFF"/>
                </a:solidFill>
                <a:latin typeface="Poppins Light"/>
              </a:rPr>
              <a:t>Whenever you ate absent from your house, and you want to turn something on or off you can just use </a:t>
            </a:r>
            <a:r>
              <a:rPr lang="en-US" sz="1851" dirty="0" err="1">
                <a:solidFill>
                  <a:srgbClr val="FFFFFF"/>
                </a:solidFill>
                <a:latin typeface="Poppins Light"/>
              </a:rPr>
              <a:t>CommanMe</a:t>
            </a:r>
            <a:r>
              <a:rPr lang="en-US" sz="1851" dirty="0">
                <a:solidFill>
                  <a:srgbClr val="FFFFFF"/>
                </a:solidFill>
                <a:latin typeface="Poppins Light"/>
              </a:rPr>
              <a:t>. Heating the oven or turning it off when your food is ready. </a:t>
            </a:r>
            <a:r>
              <a:rPr lang="en-US" sz="2000" b="0" i="0" dirty="0">
                <a:solidFill>
                  <a:srgbClr val="ECECEC"/>
                </a:solidFill>
                <a:effectLst/>
                <a:latin typeface="Poppins Light" panose="00000400000000000000" pitchFamily="2" charset="0"/>
                <a:cs typeface="Poppins Light" panose="00000400000000000000" pitchFamily="2" charset="0"/>
              </a:rPr>
              <a:t>Imagine being able to adjust the thermostat in your home while you're out, ensuring the perfect temperature awaits you when you return. Or perhaps you're on your way home after a long day and want to start a pot of coffee brewing so it's ready as soon as you walk through the door. With </a:t>
            </a:r>
            <a:r>
              <a:rPr lang="en-US" sz="2000" b="0" i="0" dirty="0" err="1">
                <a:solidFill>
                  <a:srgbClr val="ECECEC"/>
                </a:solidFill>
                <a:effectLst/>
                <a:latin typeface="Poppins Light" panose="00000400000000000000" pitchFamily="2" charset="0"/>
                <a:cs typeface="Poppins Light" panose="00000400000000000000" pitchFamily="2" charset="0"/>
              </a:rPr>
              <a:t>CommandMe</a:t>
            </a:r>
            <a:r>
              <a:rPr lang="en-US" sz="2000" b="0" i="0" dirty="0">
                <a:solidFill>
                  <a:srgbClr val="ECECEC"/>
                </a:solidFill>
                <a:effectLst/>
                <a:latin typeface="Poppins Light" panose="00000400000000000000" pitchFamily="2" charset="0"/>
                <a:cs typeface="Poppins Light" panose="00000400000000000000" pitchFamily="2" charset="0"/>
              </a:rPr>
              <a:t>, it's as simple as a voice command or a tap on your smartphone.</a:t>
            </a:r>
            <a:endParaRPr lang="en-US" sz="1851" dirty="0">
              <a:solidFill>
                <a:srgbClr val="FFFFFF"/>
              </a:solidFill>
              <a:latin typeface="Poppins Light" panose="00000400000000000000" pitchFamily="2" charset="0"/>
              <a:cs typeface="Poppins Light" panose="00000400000000000000" pitchFamily="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sp>
      <p:sp>
        <p:nvSpPr>
          <p:cNvPr id="3" name="Freeform 3"/>
          <p:cNvSpPr/>
          <p:nvPr/>
        </p:nvSpPr>
        <p:spPr>
          <a:xfrm>
            <a:off x="1692146" y="12138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sp>
      <p:sp>
        <p:nvSpPr>
          <p:cNvPr id="5" name="Freeform 5"/>
          <p:cNvSpPr/>
          <p:nvPr/>
        </p:nvSpPr>
        <p:spPr>
          <a:xfrm>
            <a:off x="-107017" y="7672021"/>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sp>
      <p:sp>
        <p:nvSpPr>
          <p:cNvPr id="6" name="TextBox 6"/>
          <p:cNvSpPr txBox="1"/>
          <p:nvPr/>
        </p:nvSpPr>
        <p:spPr>
          <a:xfrm>
            <a:off x="3354488" y="1633570"/>
            <a:ext cx="11613435" cy="1260582"/>
          </a:xfrm>
          <a:prstGeom prst="rect">
            <a:avLst/>
          </a:prstGeom>
        </p:spPr>
        <p:txBody>
          <a:bodyPr lIns="0" tIns="0" rIns="0" bIns="0" rtlCol="0" anchor="t">
            <a:spAutoFit/>
          </a:bodyPr>
          <a:lstStyle/>
          <a:p>
            <a:pPr marL="0" lvl="0" indent="0" algn="ctr">
              <a:lnSpc>
                <a:spcPts val="8435"/>
              </a:lnSpc>
              <a:spcBef>
                <a:spcPct val="0"/>
              </a:spcBef>
            </a:pPr>
            <a:r>
              <a:rPr lang="en-US" sz="11715" dirty="0">
                <a:solidFill>
                  <a:srgbClr val="6866E1"/>
                </a:solidFill>
                <a:latin typeface="Computer Says No"/>
              </a:rPr>
              <a:t>RESULTS AND ACHIEVEMENTS</a:t>
            </a:r>
          </a:p>
        </p:txBody>
      </p:sp>
      <p:sp>
        <p:nvSpPr>
          <p:cNvPr id="7" name="TextBox 7"/>
          <p:cNvSpPr txBox="1"/>
          <p:nvPr/>
        </p:nvSpPr>
        <p:spPr>
          <a:xfrm>
            <a:off x="4590538" y="2811672"/>
            <a:ext cx="10469841" cy="2210349"/>
          </a:xfrm>
          <a:prstGeom prst="rect">
            <a:avLst/>
          </a:prstGeom>
        </p:spPr>
        <p:txBody>
          <a:bodyPr lIns="0" tIns="0" rIns="0" bIns="0" rtlCol="0" anchor="t">
            <a:spAutoFit/>
          </a:bodyPr>
          <a:lstStyle/>
          <a:p>
            <a:pPr marL="471059" lvl="1" indent="-235530">
              <a:lnSpc>
                <a:spcPts val="3534"/>
              </a:lnSpc>
              <a:buFont typeface="Arial"/>
              <a:buChar char="•"/>
            </a:pPr>
            <a:r>
              <a:rPr lang="en-US" sz="2400" b="0" i="0" dirty="0">
                <a:solidFill>
                  <a:srgbClr val="ECECEC"/>
                </a:solidFill>
                <a:effectLst/>
                <a:latin typeface="Poppins Light" panose="00000400000000000000" pitchFamily="2" charset="0"/>
                <a:cs typeface="Poppins Light" panose="00000400000000000000" pitchFamily="2" charset="0"/>
              </a:rPr>
              <a:t>Increased Efficiency: </a:t>
            </a:r>
            <a:r>
              <a:rPr lang="en-US" sz="2400" b="0" i="0" dirty="0" err="1">
                <a:solidFill>
                  <a:srgbClr val="ECECEC"/>
                </a:solidFill>
                <a:effectLst/>
                <a:latin typeface="Poppins Light" panose="00000400000000000000" pitchFamily="2" charset="0"/>
                <a:cs typeface="Poppins Light" panose="00000400000000000000" pitchFamily="2" charset="0"/>
              </a:rPr>
              <a:t>AssistMe</a:t>
            </a:r>
            <a:r>
              <a:rPr lang="en-US" sz="2400" b="0" i="0" dirty="0">
                <a:solidFill>
                  <a:srgbClr val="ECECEC"/>
                </a:solidFill>
                <a:effectLst/>
                <a:latin typeface="Poppins Light" panose="00000400000000000000" pitchFamily="2" charset="0"/>
                <a:cs typeface="Poppins Light" panose="00000400000000000000" pitchFamily="2" charset="0"/>
              </a:rPr>
              <a:t> streamlines daily routines by automating tasks and providing quick access to information and services. This leads to increased productivity and time savings for users, allowing them to focus on more important matters.</a:t>
            </a:r>
          </a:p>
          <a:p>
            <a:pPr marL="471059" lvl="1" indent="-235530" algn="l">
              <a:lnSpc>
                <a:spcPts val="3534"/>
              </a:lnSpc>
              <a:buFont typeface="Arial"/>
              <a:buChar char="•"/>
            </a:pPr>
            <a:endParaRPr lang="en-US" sz="2181" dirty="0">
              <a:solidFill>
                <a:srgbClr val="FFFFFF"/>
              </a:solidFill>
              <a:latin typeface="Poppins Light"/>
            </a:endParaRPr>
          </a:p>
        </p:txBody>
      </p:sp>
      <p:sp>
        <p:nvSpPr>
          <p:cNvPr id="8" name="TextBox 8"/>
          <p:cNvSpPr txBox="1"/>
          <p:nvPr/>
        </p:nvSpPr>
        <p:spPr>
          <a:xfrm>
            <a:off x="4699076" y="5583986"/>
            <a:ext cx="10469841" cy="4013535"/>
          </a:xfrm>
          <a:prstGeom prst="rect">
            <a:avLst/>
          </a:prstGeom>
        </p:spPr>
        <p:txBody>
          <a:bodyPr lIns="0" tIns="0" rIns="0" bIns="0" rtlCol="0" anchor="t">
            <a:spAutoFit/>
          </a:bodyPr>
          <a:lstStyle/>
          <a:p>
            <a:pPr marL="471059" lvl="1" indent="-235530">
              <a:lnSpc>
                <a:spcPts val="3534"/>
              </a:lnSpc>
              <a:buFont typeface="Arial"/>
              <a:buChar char="•"/>
            </a:pPr>
            <a:r>
              <a:rPr lang="en-US" sz="2400" b="0" i="0" dirty="0">
                <a:solidFill>
                  <a:srgbClr val="ECECEC"/>
                </a:solidFill>
                <a:effectLst/>
                <a:latin typeface="Poppins Light" panose="00000400000000000000" pitchFamily="2" charset="0"/>
                <a:cs typeface="Poppins Light" panose="00000400000000000000" pitchFamily="2" charset="0"/>
              </a:rPr>
              <a:t>Enhanced Accessibility: </a:t>
            </a:r>
            <a:r>
              <a:rPr lang="en-US" sz="2400" b="0" i="0" dirty="0" err="1">
                <a:solidFill>
                  <a:srgbClr val="ECECEC"/>
                </a:solidFill>
                <a:effectLst/>
                <a:latin typeface="Poppins Light" panose="00000400000000000000" pitchFamily="2" charset="0"/>
                <a:cs typeface="Poppins Light" panose="00000400000000000000" pitchFamily="2" charset="0"/>
              </a:rPr>
              <a:t>AssistMe</a:t>
            </a:r>
            <a:r>
              <a:rPr lang="en-US" sz="2400" b="0" i="0" dirty="0">
                <a:solidFill>
                  <a:srgbClr val="ECECEC"/>
                </a:solidFill>
                <a:effectLst/>
                <a:latin typeface="Poppins Light" panose="00000400000000000000" pitchFamily="2" charset="0"/>
                <a:cs typeface="Poppins Light" panose="00000400000000000000" pitchFamily="2" charset="0"/>
              </a:rPr>
              <a:t> makes technology more accessible to all users, including those with disabilities or limited mobility. Its voice command and intuitive interface enable seamless interaction, ensuring that everyone can benefit from its features.</a:t>
            </a:r>
          </a:p>
          <a:p>
            <a:pPr marL="471059" lvl="1" indent="-235530">
              <a:lnSpc>
                <a:spcPts val="3534"/>
              </a:lnSpc>
              <a:buFont typeface="Arial"/>
              <a:buChar char="•"/>
            </a:pPr>
            <a:r>
              <a:rPr lang="en-US" sz="2400" b="0" i="0" dirty="0">
                <a:solidFill>
                  <a:srgbClr val="ECECEC"/>
                </a:solidFill>
                <a:effectLst/>
                <a:latin typeface="Poppins Light" panose="00000400000000000000" pitchFamily="2" charset="0"/>
                <a:cs typeface="Poppins Light" panose="00000400000000000000" pitchFamily="2" charset="0"/>
              </a:rPr>
              <a:t>The project goal is to develop a multifunctional digital assistant that optimizes efficiency and saves time for the user across various tasks and activities.     </a:t>
            </a:r>
            <a:endParaRPr lang="en-US" sz="2400" dirty="0">
              <a:latin typeface="Poppins Light" panose="00000400000000000000" pitchFamily="2" charset="0"/>
              <a:cs typeface="Poppins Light" panose="00000400000000000000" pitchFamily="2" charset="0"/>
            </a:endParaRPr>
          </a:p>
          <a:p>
            <a:pPr marL="471059" lvl="1" indent="-235530">
              <a:lnSpc>
                <a:spcPts val="3534"/>
              </a:lnSpc>
              <a:buFont typeface="Arial"/>
              <a:buChar char="•"/>
            </a:pPr>
            <a:endParaRPr lang="en-US" sz="2400" b="0" i="0" dirty="0">
              <a:solidFill>
                <a:srgbClr val="ECECEC"/>
              </a:solidFill>
              <a:effectLst/>
              <a:latin typeface="Poppins Light" panose="00000400000000000000" pitchFamily="2" charset="0"/>
              <a:cs typeface="Poppins Light" panose="00000400000000000000" pitchFamily="2" charset="0"/>
            </a:endParaRPr>
          </a:p>
        </p:txBody>
      </p:sp>
      <p:sp>
        <p:nvSpPr>
          <p:cNvPr id="9" name="AutoShape 9"/>
          <p:cNvSpPr/>
          <p:nvPr/>
        </p:nvSpPr>
        <p:spPr>
          <a:xfrm flipV="1">
            <a:off x="4412472" y="5272022"/>
            <a:ext cx="11130264" cy="84358"/>
          </a:xfrm>
          <a:prstGeom prst="line">
            <a:avLst/>
          </a:prstGeom>
          <a:ln w="38100" cap="flat">
            <a:solidFill>
              <a:srgbClr val="FFFFFF"/>
            </a:solidFill>
            <a:prstDash val="solid"/>
            <a:headEnd type="none" w="sm" len="sm"/>
            <a:tailEnd type="none" w="sm" len="sm"/>
          </a:ln>
        </p:spPr>
      </p:sp>
      <p:sp>
        <p:nvSpPr>
          <p:cNvPr id="10" name="Freeform 10"/>
          <p:cNvSpPr/>
          <p:nvPr/>
        </p:nvSpPr>
        <p:spPr>
          <a:xfrm>
            <a:off x="2525894" y="3834856"/>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812498" y="4111734"/>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01</a:t>
            </a:r>
          </a:p>
        </p:txBody>
      </p:sp>
      <p:sp>
        <p:nvSpPr>
          <p:cNvPr id="12" name="Freeform 12"/>
          <p:cNvSpPr/>
          <p:nvPr/>
        </p:nvSpPr>
        <p:spPr>
          <a:xfrm>
            <a:off x="2525894" y="6554525"/>
            <a:ext cx="1886578" cy="1555641"/>
          </a:xfrm>
          <a:custGeom>
            <a:avLst/>
            <a:gdLst/>
            <a:ahLst/>
            <a:cxnLst/>
            <a:rect l="l" t="t" r="r" b="b"/>
            <a:pathLst>
              <a:path w="1886578" h="1555641">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812498" y="6831403"/>
            <a:ext cx="1420551" cy="1260582"/>
          </a:xfrm>
          <a:prstGeom prst="rect">
            <a:avLst/>
          </a:prstGeom>
        </p:spPr>
        <p:txBody>
          <a:bodyPr lIns="0" tIns="0" rIns="0" bIns="0" rtlCol="0" anchor="t">
            <a:spAutoFit/>
          </a:bodyPr>
          <a:lstStyle/>
          <a:p>
            <a:pPr marL="0" lvl="0" indent="0" algn="ctr">
              <a:lnSpc>
                <a:spcPts val="8435"/>
              </a:lnSpc>
              <a:spcBef>
                <a:spcPct val="0"/>
              </a:spcBef>
            </a:pPr>
            <a:r>
              <a:rPr lang="en-US" sz="11715">
                <a:solidFill>
                  <a:srgbClr val="6866E1"/>
                </a:solidFill>
                <a:latin typeface="Computer Says No"/>
              </a:rPr>
              <a:t>02</a:t>
            </a: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6"/>
              </a:lnSpc>
            </a:pPr>
            <a:r>
              <a:rPr lang="en-US" sz="18833">
                <a:solidFill>
                  <a:srgbClr val="6866E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4"/>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5"/>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5"/>
            <a:stretch>
              <a:fillRect/>
            </a:stretch>
          </a:blipFill>
        </p:spPr>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435</Words>
  <Application>Microsoft Office PowerPoint</Application>
  <PresentationFormat>Custom</PresentationFormat>
  <Paragraphs>27</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Computer Says No</vt:lpstr>
      <vt:lpstr>Arial</vt:lpstr>
      <vt:lpstr>Calibri</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Anastasija Simunoska</dc:creator>
  <cp:lastModifiedBy>Anastasija Simunoska</cp:lastModifiedBy>
  <cp:revision>5</cp:revision>
  <dcterms:created xsi:type="dcterms:W3CDTF">2006-08-16T00:00:00Z</dcterms:created>
  <dcterms:modified xsi:type="dcterms:W3CDTF">2024-05-11T22:07:49Z</dcterms:modified>
  <dc:identifier>DAGE7VN88ik</dc:identifier>
</cp:coreProperties>
</file>